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7"/>
  </p:notesMasterIdLst>
  <p:handoutMasterIdLst>
    <p:handoutMasterId r:id="rId38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1013" r:id="rId28"/>
    <p:sldId id="902" r:id="rId29"/>
    <p:sldId id="903" r:id="rId30"/>
    <p:sldId id="908" r:id="rId31"/>
    <p:sldId id="971" r:id="rId32"/>
    <p:sldId id="1023" r:id="rId33"/>
    <p:sldId id="1024" r:id="rId34"/>
    <p:sldId id="601" r:id="rId35"/>
    <p:sldId id="592" r:id="rId3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94658"/>
  </p:normalViewPr>
  <p:slideViewPr>
    <p:cSldViewPr snapToGrid="0">
      <p:cViewPr varScale="1">
        <p:scale>
          <a:sx n="120" d="100"/>
          <a:sy n="120" d="100"/>
        </p:scale>
        <p:origin x="2160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10/9/25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10/9/25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10/9/25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10/9/25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10/9/25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10/9/25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10/9/25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10/9/25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10/9/25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10/9/25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10/9/25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40.jpg"/><Relationship Id="rId7" Type="http://schemas.openxmlformats.org/officeDocument/2006/relationships/image" Target="../media/image42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1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8" Type="http://schemas.openxmlformats.org/officeDocument/2006/relationships/image" Target="../media/image58.png"/><Relationship Id="rId3" Type="http://schemas.openxmlformats.org/officeDocument/2006/relationships/image" Target="../media/image40.jpg"/><Relationship Id="rId7" Type="http://schemas.openxmlformats.org/officeDocument/2006/relationships/image" Target="../media/image42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1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Cryptography &amp;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39988" y="4573209"/>
            <a:ext cx="8038647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494EB0-391A-9010-F4EB-C24D33A5324F}"/>
                  </a:ext>
                </a:extLst>
              </p:cNvPr>
              <p:cNvSpPr/>
              <p:nvPr/>
            </p:nvSpPr>
            <p:spPr bwMode="auto">
              <a:xfrm>
                <a:off x="573358" y="3119800"/>
                <a:ext cx="1927998" cy="10830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494EB0-391A-9010-F4EB-C24D33A53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3358" y="3119800"/>
                <a:ext cx="1927998" cy="1083075"/>
              </a:xfrm>
              <a:prstGeom prst="rect">
                <a:avLst/>
              </a:prstGeom>
              <a:blipFill>
                <a:blip r:embed="rId11"/>
                <a:stretch>
                  <a:fillRect l="-1948" t="-22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(i.e., hash queries)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Other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Other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Other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0" y="3124097"/>
                <a:ext cx="2565839" cy="69904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0" y="3124097"/>
                <a:ext cx="2565839" cy="699047"/>
              </a:xfrm>
              <a:prstGeom prst="rect">
                <a:avLst/>
              </a:prstGeom>
              <a:blipFill>
                <a:blip r:embed="rId3"/>
                <a:stretch>
                  <a:fillRect l="-1961" t="-3509" b="-350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2C3941-2A71-AF44-A3B3-4DF2675839D9}"/>
                  </a:ext>
                </a:extLst>
              </p:cNvPr>
              <p:cNvSpPr/>
              <p:nvPr/>
            </p:nvSpPr>
            <p:spPr bwMode="auto">
              <a:xfrm>
                <a:off x="671790" y="3124097"/>
                <a:ext cx="2565839" cy="69904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2C3941-2A71-AF44-A3B3-4DF267583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0" y="3124097"/>
                <a:ext cx="2565839" cy="699047"/>
              </a:xfrm>
              <a:prstGeom prst="rect">
                <a:avLst/>
              </a:prstGeom>
              <a:blipFill>
                <a:blip r:embed="rId18"/>
                <a:stretch>
                  <a:fillRect l="-1961" t="-3509" b="-350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 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sz="2400" dirty="0"/>
              <a:t>It’s a bit less complicated and easier to work with.</a:t>
            </a:r>
          </a:p>
          <a:p>
            <a:pPr lvl="1"/>
            <a:r>
              <a:rPr lang="en-US" sz="2400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sz="2400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sz="2400" dirty="0"/>
              <a:t>Usually used in practice: code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343696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</a:t>
            </a:r>
          </a:p>
          <a:p>
            <a:pPr marL="668338" lvl="1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So the attacker’s advantage, probability of finding such a collision, in the following game is negligible.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/>
              <p:cNvSpPr/>
              <p:nvPr/>
            </p:nvSpPr>
            <p:spPr bwMode="auto">
              <a:xfrm>
                <a:off x="2557737" y="2693198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7737" y="2693198"/>
                <a:ext cx="2285679" cy="15309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/>
              <p:cNvSpPr/>
              <p:nvPr/>
            </p:nvSpPr>
            <p:spPr bwMode="auto">
              <a:xfrm>
                <a:off x="6533860" y="2862165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3860" y="2862165"/>
                <a:ext cx="2176460" cy="11737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575812" y="3205437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2" y="3205437"/>
                <a:ext cx="5330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523490" y="3666564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490" y="3666564"/>
                <a:ext cx="5854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797556" y="3555686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556" y="3555686"/>
                <a:ext cx="1520801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72196" y="3406253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72196" y="3737948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7112" y="2712429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12" y="2712429"/>
                <a:ext cx="2048959" cy="369332"/>
              </a:xfrm>
              <a:prstGeom prst="rect">
                <a:avLst/>
              </a:prstGeom>
              <a:blipFill>
                <a:blip r:embed="rId8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1009839" y="327516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84969" y="370229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 bwMode="auto">
              <a:xfrm>
                <a:off x="978662" y="2635639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8662" y="2635639"/>
                <a:ext cx="1331059" cy="446122"/>
              </a:xfrm>
              <a:prstGeom prst="rect">
                <a:avLst/>
              </a:prstGeom>
              <a:blipFill>
                <a:blip r:embed="rId9"/>
                <a:stretch>
                  <a:fillRect b="-5263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84969" y="309267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61801" y="3679936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2967" y="327516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70139" y="5447118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4E1B61-2451-7520-621E-BC4D50D14F7C}"/>
                  </a:ext>
                </a:extLst>
              </p:cNvPr>
              <p:cNvSpPr/>
              <p:nvPr/>
            </p:nvSpPr>
            <p:spPr bwMode="auto">
              <a:xfrm>
                <a:off x="381000" y="3876739"/>
                <a:ext cx="2407981" cy="89838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4E1B61-2451-7520-621E-BC4D50D14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3876739"/>
                <a:ext cx="2407981" cy="898380"/>
              </a:xfrm>
              <a:prstGeom prst="rect">
                <a:avLst/>
              </a:prstGeom>
              <a:blipFill>
                <a:blip r:embed="rId10"/>
                <a:stretch>
                  <a:fillRect l="-2083" t="-2740" r="-3646" b="-137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Yes, usually rely on having a specific format for messages, like a fixed prefix chosen by the attacker.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that the hash function input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01F8B2A7-7B64-67F0-387C-A0D581B95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6" y="850079"/>
            <a:ext cx="6553200" cy="2411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54C6E0-907C-53B1-BCEA-D91879FC84EA}"/>
              </a:ext>
            </a:extLst>
          </p:cNvPr>
          <p:cNvSpPr/>
          <p:nvPr/>
        </p:nvSpPr>
        <p:spPr bwMode="auto">
          <a:xfrm>
            <a:off x="4448175" y="2883701"/>
            <a:ext cx="723014" cy="2604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8379" y="3967438"/>
            <a:ext cx="8432894" cy="175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AC8AF135-390E-D05E-2400-80CA2FF18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6" y="1140274"/>
            <a:ext cx="6553200" cy="2411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CA5C4B-4B08-002A-D2F8-AFD0F9C21DA0}"/>
              </a:ext>
            </a:extLst>
          </p:cNvPr>
          <p:cNvSpPr/>
          <p:nvPr/>
        </p:nvSpPr>
        <p:spPr bwMode="auto">
          <a:xfrm>
            <a:off x="4476308" y="3168502"/>
            <a:ext cx="723014" cy="2604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88154" y="1340222"/>
                <a:ext cx="8392319" cy="35679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/>
                  <a:t>It is desired property of hash functions.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8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800" dirty="0"/>
                  <a:t>if any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800" dirty="0"/>
                  <a:t> input bits are random </a:t>
                </a:r>
                <a:r>
                  <a:rPr lang="en-US" altLang="en-US" sz="28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8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8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4" y="1340222"/>
                <a:ext cx="8392319" cy="3567901"/>
              </a:xfrm>
              <a:prstGeom prst="rect">
                <a:avLst/>
              </a:prstGeom>
              <a:blipFill>
                <a:blip r:embed="rId3"/>
                <a:stretch>
                  <a:fillRect t="-1418" b="-354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TCR,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TCR?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TCR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3.2,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(except 3.3.6, and from 3.3.5 only what we covered in class)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text before 3.5.1),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3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300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7"/>
                <a:ext cx="1927998" cy="10830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7"/>
                <a:ext cx="1927998" cy="1083075"/>
              </a:xfrm>
              <a:prstGeom prst="rect">
                <a:avLst/>
              </a:prstGeom>
              <a:blipFill>
                <a:blip r:embed="rId10"/>
                <a:stretch>
                  <a:fillRect l="-2614" t="-22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68DB810-383D-2175-8C4E-2C8687571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80704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3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3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300" dirty="0">
                    <a:cs typeface="Arial" pitchFamily="34" charset="0"/>
                  </a:rPr>
                  <a:t>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3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68DB810-383D-2175-8C4E-2C8687571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80704"/>
                <a:ext cx="8380272" cy="1739935"/>
              </a:xfrm>
              <a:blipFill>
                <a:blip r:embed="rId4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21552</TotalTime>
  <Words>3093</Words>
  <Application>Microsoft Macintosh PowerPoint</Application>
  <PresentationFormat>On-screen Show (4:3)</PresentationFormat>
  <Paragraphs>537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Cryptography &amp; Cybersecurity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Other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Examples</vt:lpstr>
      <vt:lpstr>PowerPoint Presentation</vt:lpstr>
      <vt:lpstr>PowerPoint Presentation</vt:lpstr>
      <vt:lpstr>PowerPoint Presentation</vt:lpstr>
      <vt:lpstr>Exercise</vt:lpstr>
      <vt:lpstr>Exercise</vt:lpstr>
      <vt:lpstr>What does all of that tell you about …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78</cp:revision>
  <cp:lastPrinted>1601-01-01T00:00:00Z</cp:lastPrinted>
  <dcterms:created xsi:type="dcterms:W3CDTF">2003-03-23T06:19:47Z</dcterms:created>
  <dcterms:modified xsi:type="dcterms:W3CDTF">2025-10-09T16:32:01Z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